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Акмолинская область</c:v>
                </c:pt>
                <c:pt idx="7">
                  <c:v>Мангистауская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ВКО</c:v>
                </c:pt>
                <c:pt idx="11">
                  <c:v>Алматинская область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28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39</c:v>
                </c:pt>
                <c:pt idx="11">
                  <c:v>44</c:v>
                </c:pt>
                <c:pt idx="12">
                  <c:v>45</c:v>
                </c:pt>
                <c:pt idx="13">
                  <c:v>47</c:v>
                </c:pt>
                <c:pt idx="14">
                  <c:v>50</c:v>
                </c:pt>
                <c:pt idx="15">
                  <c:v>83</c:v>
                </c:pt>
                <c:pt idx="16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85840"/>
        <c:axId val="364082032"/>
      </c:barChart>
      <c:catAx>
        <c:axId val="364085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64082032"/>
        <c:crosses val="autoZero"/>
        <c:auto val="1"/>
        <c:lblAlgn val="ctr"/>
        <c:lblOffset val="100"/>
        <c:noMultiLvlLbl val="0"/>
      </c:catAx>
      <c:valAx>
        <c:axId val="36408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08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2020г.'!$A$33:$A$34</c:f>
              <c:strCache>
                <c:ptCount val="2"/>
                <c:pt idx="0">
                  <c:v>Актюбинская область</c:v>
                </c:pt>
                <c:pt idx="1">
                  <c:v>г.Алматы</c:v>
                </c:pt>
              </c:strCache>
            </c:strRef>
          </c:cat>
          <c:val>
            <c:numRef>
              <c:f>'Одобренные РФ 2020г.'!$B$33:$B$34</c:f>
              <c:numCache>
                <c:formatCode>_-* #\ ##0.00_р_._-;\-* #\ ##0.00_р_._-;_-* "-"??_р_._-;_-@_-</c:formatCode>
                <c:ptCount val="2"/>
                <c:pt idx="0">
                  <c:v>32000000</c:v>
                </c:pt>
                <c:pt idx="1">
                  <c:v>490000000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79856"/>
        <c:axId val="364080400"/>
      </c:barChart>
      <c:catAx>
        <c:axId val="364079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64080400"/>
        <c:crosses val="autoZero"/>
        <c:auto val="1"/>
        <c:lblAlgn val="ctr"/>
        <c:lblOffset val="100"/>
        <c:noMultiLvlLbl val="0"/>
      </c:catAx>
      <c:valAx>
        <c:axId val="364080400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out"/>
        <c:minorTickMark val="none"/>
        <c:tickLblPos val="nextTo"/>
        <c:crossAx val="36407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АО "Bank RBK"</c:v>
                </c:pt>
                <c:pt idx="1">
                  <c:v>ДБ АО "Сбербанк"</c:v>
                </c:pt>
                <c:pt idx="2">
                  <c:v>АО ДБ "Альфа Банк"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4078224"/>
        <c:axId val="364084752"/>
      </c:barChart>
      <c:catAx>
        <c:axId val="36407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84752"/>
        <c:crosses val="autoZero"/>
        <c:auto val="1"/>
        <c:lblAlgn val="ctr"/>
        <c:lblOffset val="100"/>
        <c:noMultiLvlLbl val="0"/>
      </c:catAx>
      <c:valAx>
        <c:axId val="36408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07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одобр.бву!$C$29:$C$31</c:f>
              <c:strCache>
                <c:ptCount val="3"/>
                <c:pt idx="0">
                  <c:v>АО "Bank RBK"</c:v>
                </c:pt>
                <c:pt idx="1">
                  <c:v>ДБ АО "Сбербанк"</c:v>
                </c:pt>
                <c:pt idx="2">
                  <c:v>АО ДБ "Альфа Банк"</c:v>
                </c:pt>
              </c:strCache>
            </c:strRef>
          </c:cat>
          <c:val>
            <c:numRef>
              <c:f>одобр.бву!$D$29:$D$31</c:f>
              <c:numCache>
                <c:formatCode>_-* #\ ##0_р_._-;\-* #\ ##0_р_._-;_-* "-"??_р_._-;_-@_-</c:formatCode>
                <c:ptCount val="3"/>
                <c:pt idx="0">
                  <c:v>50000000</c:v>
                </c:pt>
                <c:pt idx="1">
                  <c:v>90000000</c:v>
                </c:pt>
                <c:pt idx="2">
                  <c:v>382000000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4078768"/>
        <c:axId val="364087472"/>
      </c:barChart>
      <c:catAx>
        <c:axId val="36407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87472"/>
        <c:crosses val="autoZero"/>
        <c:auto val="1"/>
        <c:lblAlgn val="ctr"/>
        <c:lblOffset val="100"/>
        <c:noMultiLvlLbl val="0"/>
      </c:catAx>
      <c:valAx>
        <c:axId val="36408747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64078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0.53383704923804431</c:v>
                </c:pt>
                <c:pt idx="1">
                  <c:v>9.5390760459209717E-2</c:v>
                </c:pt>
                <c:pt idx="2">
                  <c:v>8.1251011151449559E-2</c:v>
                </c:pt>
                <c:pt idx="3">
                  <c:v>7.5097261347701269E-2</c:v>
                </c:pt>
                <c:pt idx="4">
                  <c:v>2.1886799125998641E-2</c:v>
                </c:pt>
                <c:pt idx="5">
                  <c:v>4.0086156653915718E-2</c:v>
                </c:pt>
                <c:pt idx="6">
                  <c:v>3.0731469529341051E-2</c:v>
                </c:pt>
                <c:pt idx="7">
                  <c:v>2.4286203404173486E-2</c:v>
                </c:pt>
                <c:pt idx="8">
                  <c:v>4.7588671092897196E-2</c:v>
                </c:pt>
                <c:pt idx="9">
                  <c:v>8.9683604274149453E-3</c:v>
                </c:pt>
                <c:pt idx="10">
                  <c:v>8.5717436523583147E-3</c:v>
                </c:pt>
                <c:pt idx="11">
                  <c:v>5.7200725069644423E-3</c:v>
                </c:pt>
                <c:pt idx="12">
                  <c:v>1.0029569290932294E-2</c:v>
                </c:pt>
                <c:pt idx="13">
                  <c:v>6.178332663745882E-3</c:v>
                </c:pt>
                <c:pt idx="14">
                  <c:v>4.5126473800639159E-3</c:v>
                </c:pt>
                <c:pt idx="15">
                  <c:v>5.8638920757892688E-3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Павлодарская область</c:v>
                </c:pt>
                <c:pt idx="2">
                  <c:v>Жамбылская область</c:v>
                </c:pt>
                <c:pt idx="3">
                  <c:v>ЗКО</c:v>
                </c:pt>
                <c:pt idx="4">
                  <c:v>Атырауская область</c:v>
                </c:pt>
                <c:pt idx="5">
                  <c:v>Карагандинская область</c:v>
                </c:pt>
                <c:pt idx="6">
                  <c:v>г.Шымкент</c:v>
                </c:pt>
                <c:pt idx="7">
                  <c:v>Костанайская область</c:v>
                </c:pt>
                <c:pt idx="8">
                  <c:v>Акмолинская область</c:v>
                </c:pt>
                <c:pt idx="9">
                  <c:v>Мангистауская область</c:v>
                </c:pt>
                <c:pt idx="10">
                  <c:v>ВКО</c:v>
                </c:pt>
                <c:pt idx="11">
                  <c:v>Туркестанская область</c:v>
                </c:pt>
                <c:pt idx="12">
                  <c:v>Актюбинская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344648445.68000001</c:v>
                </c:pt>
                <c:pt idx="2">
                  <c:v>383876308</c:v>
                </c:pt>
                <c:pt idx="3">
                  <c:v>454413158</c:v>
                </c:pt>
                <c:pt idx="4">
                  <c:v>493871138.95999998</c:v>
                </c:pt>
                <c:pt idx="5">
                  <c:v>531961593.49000001</c:v>
                </c:pt>
                <c:pt idx="6">
                  <c:v>578347671.45000005</c:v>
                </c:pt>
                <c:pt idx="7">
                  <c:v>615175000</c:v>
                </c:pt>
                <c:pt idx="8">
                  <c:v>887258000</c:v>
                </c:pt>
                <c:pt idx="9">
                  <c:v>898166688.32000005</c:v>
                </c:pt>
                <c:pt idx="10">
                  <c:v>1014557396</c:v>
                </c:pt>
                <c:pt idx="11">
                  <c:v>1037700000</c:v>
                </c:pt>
                <c:pt idx="12">
                  <c:v>1213381836</c:v>
                </c:pt>
                <c:pt idx="13">
                  <c:v>1238896283.3299999</c:v>
                </c:pt>
                <c:pt idx="14">
                  <c:v>1332864514</c:v>
                </c:pt>
                <c:pt idx="15" formatCode="_-* #\ ##0.00_р_._-;\-* #\ ##0.00_р_._-;_-* &quot;-&quot;??_р_._-;_-@_-">
                  <c:v>2127170194.51</c:v>
                </c:pt>
                <c:pt idx="16">
                  <c:v>4814197878.8600006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89648"/>
        <c:axId val="364081488"/>
      </c:barChart>
      <c:catAx>
        <c:axId val="364089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64081488"/>
        <c:crosses val="autoZero"/>
        <c:auto val="1"/>
        <c:lblAlgn val="ctr"/>
        <c:lblOffset val="100"/>
        <c:noMultiLvlLbl val="0"/>
      </c:catAx>
      <c:valAx>
        <c:axId val="36408148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64089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24</c:v>
                </c:pt>
                <c:pt idx="12">
                  <c:v>28</c:v>
                </c:pt>
                <c:pt idx="13">
                  <c:v>35</c:v>
                </c:pt>
                <c:pt idx="14">
                  <c:v>51</c:v>
                </c:pt>
                <c:pt idx="15">
                  <c:v>52</c:v>
                </c:pt>
                <c:pt idx="16">
                  <c:v>65</c:v>
                </c:pt>
                <c:pt idx="17">
                  <c:v>105</c:v>
                </c:pt>
                <c:pt idx="18">
                  <c:v>125</c:v>
                </c:pt>
                <c:pt idx="19">
                  <c:v>132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24</c:v>
                </c:pt>
                <c:pt idx="12">
                  <c:v>28</c:v>
                </c:pt>
                <c:pt idx="13">
                  <c:v>35</c:v>
                </c:pt>
                <c:pt idx="14">
                  <c:v>51</c:v>
                </c:pt>
                <c:pt idx="15">
                  <c:v>52</c:v>
                </c:pt>
                <c:pt idx="16">
                  <c:v>65</c:v>
                </c:pt>
                <c:pt idx="17">
                  <c:v>105</c:v>
                </c:pt>
                <c:pt idx="18">
                  <c:v>125</c:v>
                </c:pt>
                <c:pt idx="19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90736"/>
        <c:axId val="364084208"/>
      </c:barChart>
      <c:catAx>
        <c:axId val="364090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64084208"/>
        <c:crosses val="autoZero"/>
        <c:auto val="1"/>
        <c:lblAlgn val="ctr"/>
        <c:lblOffset val="100"/>
        <c:noMultiLvlLbl val="0"/>
      </c:catAx>
      <c:valAx>
        <c:axId val="36408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090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ДБ АО "Банк ВТБ Казахстан"</c:v>
                </c:pt>
                <c:pt idx="8">
                  <c:v>АО "Казкоммерцбанк"</c:v>
                </c:pt>
                <c:pt idx="9">
                  <c:v>АО "Народный Банк Казахастана"</c:v>
                </c:pt>
                <c:pt idx="10">
                  <c:v>АО "Банк Kassa Nova"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168407222.33000001</c:v>
                </c:pt>
                <c:pt idx="8">
                  <c:v>174005000</c:v>
                </c:pt>
                <c:pt idx="9">
                  <c:v>196027929</c:v>
                </c:pt>
                <c:pt idx="10">
                  <c:v>238406200</c:v>
                </c:pt>
                <c:pt idx="11">
                  <c:v>606332996</c:v>
                </c:pt>
                <c:pt idx="12">
                  <c:v>941283188.33000004</c:v>
                </c:pt>
                <c:pt idx="13">
                  <c:v>1043265790</c:v>
                </c:pt>
                <c:pt idx="14">
                  <c:v>1061416478.55</c:v>
                </c:pt>
                <c:pt idx="15">
                  <c:v>1652669918.4100001</c:v>
                </c:pt>
                <c:pt idx="16">
                  <c:v>2322785570</c:v>
                </c:pt>
                <c:pt idx="17">
                  <c:v>2347721658</c:v>
                </c:pt>
                <c:pt idx="18">
                  <c:v>3474486500.8600001</c:v>
                </c:pt>
                <c:pt idx="19">
                  <c:v>3764099527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82576"/>
        <c:axId val="364077680"/>
      </c:barChart>
      <c:catAx>
        <c:axId val="364082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64077680"/>
        <c:crosses val="autoZero"/>
        <c:auto val="1"/>
        <c:lblAlgn val="ctr"/>
        <c:lblOffset val="100"/>
        <c:noMultiLvlLbl val="0"/>
      </c:catAx>
      <c:valAx>
        <c:axId val="3640776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64082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Лист4!$A$3:$A$5</c:f>
              <c:strCache>
                <c:ptCount val="3"/>
                <c:pt idx="0">
                  <c:v>г.Нур-Султан</c:v>
                </c:pt>
                <c:pt idx="1">
                  <c:v>Жамбылская область</c:v>
                </c:pt>
                <c:pt idx="2">
                  <c:v>г.Алматы</c:v>
                </c:pt>
              </c:strCache>
            </c:strRef>
          </c:cat>
          <c:val>
            <c:numRef>
              <c:f>Лист4!$B$3:$B$5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91280"/>
        <c:axId val="364083120"/>
      </c:barChart>
      <c:catAx>
        <c:axId val="364091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64083120"/>
        <c:crosses val="autoZero"/>
        <c:auto val="1"/>
        <c:lblAlgn val="ctr"/>
        <c:lblOffset val="100"/>
        <c:noMultiLvlLbl val="0"/>
      </c:catAx>
      <c:valAx>
        <c:axId val="36408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09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380787844557405"/>
          <c:y val="0.11710470129057703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Лист4!$A$18:$A$20</c:f>
              <c:strCache>
                <c:ptCount val="3"/>
                <c:pt idx="0">
                  <c:v>г.Нур-Султан</c:v>
                </c:pt>
                <c:pt idx="1">
                  <c:v>Жамбылская область</c:v>
                </c:pt>
                <c:pt idx="2">
                  <c:v>г.Алматы</c:v>
                </c:pt>
              </c:strCache>
            </c:strRef>
          </c:cat>
          <c:val>
            <c:numRef>
              <c:f>Лист4!$B$18:$B$20</c:f>
              <c:numCache>
                <c:formatCode>_-* #\ ##0_р_._-;\-* #\ ##0_р_._-;_-* "-"??_р_._-;_-@_-</c:formatCode>
                <c:ptCount val="3"/>
                <c:pt idx="0">
                  <c:v>6449800</c:v>
                </c:pt>
                <c:pt idx="1">
                  <c:v>133114570</c:v>
                </c:pt>
                <c:pt idx="2">
                  <c:v>313174000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90192"/>
        <c:axId val="364076048"/>
      </c:barChart>
      <c:catAx>
        <c:axId val="364090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64076048"/>
        <c:crosses val="autoZero"/>
        <c:auto val="1"/>
        <c:lblAlgn val="ctr"/>
        <c:lblOffset val="100"/>
        <c:noMultiLvlLbl val="0"/>
      </c:catAx>
      <c:valAx>
        <c:axId val="36407604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64090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Лист5.!$B$3:$B$6</c:f>
              <c:strCache>
                <c:ptCount val="4"/>
                <c:pt idx="0">
                  <c:v>АО "Евразийский банк"</c:v>
                </c:pt>
                <c:pt idx="1">
                  <c:v>АО "Банк ЦентрКредит"</c:v>
                </c:pt>
                <c:pt idx="2">
                  <c:v>ДБ АО "Сбербанк"</c:v>
                </c:pt>
                <c:pt idx="3">
                  <c:v>АО ДБ "Альфа Банк"</c:v>
                </c:pt>
              </c:strCache>
            </c:strRef>
          </c:cat>
          <c:val>
            <c:numRef>
              <c:f>Лист5.!$C$3:$C$6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4083664"/>
        <c:axId val="364086928"/>
      </c:barChart>
      <c:catAx>
        <c:axId val="36408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86928"/>
        <c:crosses val="autoZero"/>
        <c:auto val="1"/>
        <c:lblAlgn val="ctr"/>
        <c:lblOffset val="100"/>
        <c:noMultiLvlLbl val="0"/>
      </c:catAx>
      <c:valAx>
        <c:axId val="364086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08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929494504447172"/>
          <c:y val="0.12184024446624987"/>
          <c:w val="0.76053169510825802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Лист5.!$L$3:$L$6</c:f>
              <c:strCache>
                <c:ptCount val="4"/>
                <c:pt idx="0">
                  <c:v>ДБ АО "Сбербанк"</c:v>
                </c:pt>
                <c:pt idx="1">
                  <c:v>АО "Банк ЦентрКредит"</c:v>
                </c:pt>
                <c:pt idx="2">
                  <c:v>АО "Евразийский банк"</c:v>
                </c:pt>
                <c:pt idx="3">
                  <c:v>АО ДБ "Альфа Банк"</c:v>
                </c:pt>
              </c:strCache>
            </c:strRef>
          </c:cat>
          <c:val>
            <c:numRef>
              <c:f>Лист5.!$M$3:$M$6</c:f>
              <c:numCache>
                <c:formatCode>_-* #\ ##0_р_._-;\-* #\ ##0_р_._-;_-* "-"??_р_._-;_-@_-</c:formatCode>
                <c:ptCount val="4"/>
                <c:pt idx="0">
                  <c:v>6449800</c:v>
                </c:pt>
                <c:pt idx="1">
                  <c:v>43114570</c:v>
                </c:pt>
                <c:pt idx="2">
                  <c:v>90000000</c:v>
                </c:pt>
                <c:pt idx="3">
                  <c:v>313174000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4088016"/>
        <c:axId val="364076592"/>
      </c:barChart>
      <c:catAx>
        <c:axId val="36408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76592"/>
        <c:crosses val="autoZero"/>
        <c:auto val="1"/>
        <c:lblAlgn val="ctr"/>
        <c:lblOffset val="100"/>
        <c:noMultiLvlLbl val="0"/>
      </c:catAx>
      <c:valAx>
        <c:axId val="36407659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6408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2020г.'!$A$3:$A$4</c:f>
              <c:strCache>
                <c:ptCount val="2"/>
                <c:pt idx="0">
                  <c:v>Актюбинская область</c:v>
                </c:pt>
                <c:pt idx="1">
                  <c:v>г.Алматы</c:v>
                </c:pt>
              </c:strCache>
            </c:strRef>
          </c:cat>
          <c:val>
            <c:numRef>
              <c:f>'Одобренные РФ 2020г.'!$B$3:$B$4</c:f>
              <c:numCache>
                <c:formatCode>General</c:formatCode>
                <c:ptCount val="2"/>
                <c:pt idx="0" formatCode="#,##0">
                  <c:v>1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85296"/>
        <c:axId val="364077136"/>
      </c:barChart>
      <c:catAx>
        <c:axId val="364085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64077136"/>
        <c:crosses val="autoZero"/>
        <c:auto val="1"/>
        <c:lblAlgn val="ctr"/>
        <c:lblOffset val="100"/>
        <c:noMultiLvlLbl val="0"/>
      </c:catAx>
      <c:valAx>
        <c:axId val="3640771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64085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27220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699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01.03.2021г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47976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млн.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938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522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3.202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691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39,2млрд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18,1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3.202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44367"/>
              </p:ext>
            </p:extLst>
          </p:nvPr>
        </p:nvGraphicFramePr>
        <p:xfrm>
          <a:off x="-324544" y="892970"/>
          <a:ext cx="4824536" cy="326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02552"/>
              </p:ext>
            </p:extLst>
          </p:nvPr>
        </p:nvGraphicFramePr>
        <p:xfrm>
          <a:off x="4754563" y="735806"/>
          <a:ext cx="4598004" cy="357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АО «</a:t>
            </a:r>
            <a:r>
              <a:rPr lang="ru-RU" sz="1100" dirty="0" err="1">
                <a:cs typeface="Times New Roman" pitchFamily="18" charset="0"/>
              </a:rPr>
              <a:t>АТФБанк</a:t>
            </a:r>
            <a:r>
              <a:rPr lang="ru-RU" sz="1100" dirty="0">
                <a:cs typeface="Times New Roman" pitchFamily="18" charset="0"/>
              </a:rPr>
              <a:t>»</a:t>
            </a:r>
            <a:r>
              <a:rPr lang="ru-RU" sz="1100" b="1" dirty="0">
                <a:cs typeface="Times New Roman" pitchFamily="18" charset="0"/>
              </a:rPr>
              <a:t> , 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 smtClean="0"/>
              <a:t>3.202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459173"/>
              </p:ext>
            </p:extLst>
          </p:nvPr>
        </p:nvGraphicFramePr>
        <p:xfrm>
          <a:off x="222721" y="1023604"/>
          <a:ext cx="3999235" cy="35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717665"/>
              </p:ext>
            </p:extLst>
          </p:nvPr>
        </p:nvGraphicFramePr>
        <p:xfrm>
          <a:off x="4945695" y="531837"/>
          <a:ext cx="4148460" cy="39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err="1" smtClean="0">
                <a:cs typeface="Times New Roman" pitchFamily="18" charset="0"/>
              </a:rPr>
              <a:t>Жамбылская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</a:t>
            </a:r>
            <a:r>
              <a:rPr lang="ru-RU" sz="1100" dirty="0" err="1" smtClean="0">
                <a:cs typeface="Times New Roman" pitchFamily="18" charset="0"/>
              </a:rPr>
              <a:t>Жамбылская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3.202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330659"/>
              </p:ext>
            </p:extLst>
          </p:nvPr>
        </p:nvGraphicFramePr>
        <p:xfrm>
          <a:off x="5805" y="1061017"/>
          <a:ext cx="4795838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719537"/>
              </p:ext>
            </p:extLst>
          </p:nvPr>
        </p:nvGraphicFramePr>
        <p:xfrm>
          <a:off x="4793735" y="865132"/>
          <a:ext cx="4094707" cy="323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>
                <a:solidFill>
                  <a:srgbClr val="0070C0"/>
                </a:solidFill>
              </a:rPr>
            </a:br>
            <a:r>
              <a:rPr lang="ru-RU" altLang="ru-RU" sz="1900" b="1"/>
              <a:t>информация по</a:t>
            </a:r>
            <a:r>
              <a:rPr lang="ru-RU" altLang="ru-RU" sz="1900" b="1">
                <a:solidFill>
                  <a:srgbClr val="0070C0"/>
                </a:solidFill>
              </a:rPr>
              <a:t> </a:t>
            </a:r>
            <a:r>
              <a:rPr lang="ru-RU" altLang="ru-RU" sz="1900" b="1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3.202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en-US" sz="1100" dirty="0">
                <a:cs typeface="Times New Roman" pitchFamily="18" charset="0"/>
              </a:rPr>
              <a:t>  </a:t>
            </a:r>
            <a:r>
              <a:rPr lang="ru-RU" sz="1100" dirty="0">
                <a:cs typeface="Times New Roman" pitchFamily="18" charset="0"/>
              </a:rPr>
              <a:t>АО ДБ Альфа </a:t>
            </a:r>
            <a:r>
              <a:rPr lang="ru-RU" sz="1100" dirty="0" smtClean="0">
                <a:cs typeface="Times New Roman" pitchFamily="18" charset="0"/>
              </a:rPr>
              <a:t>Банк, ДБ</a:t>
            </a:r>
            <a:r>
              <a:rPr lang="ru-RU" sz="1100" dirty="0" smtClean="0"/>
              <a:t> </a:t>
            </a:r>
            <a:r>
              <a:rPr lang="ru-RU" sz="1100" dirty="0"/>
              <a:t>АО «Сбербанк»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сумме-</a:t>
            </a:r>
            <a:r>
              <a:rPr lang="ru-RU" sz="1100" dirty="0">
                <a:solidFill>
                  <a:prstClr val="black"/>
                </a:solidFill>
              </a:rPr>
              <a:t>АО ДБ «</a:t>
            </a:r>
            <a:r>
              <a:rPr lang="kk-KZ" sz="1100" dirty="0">
                <a:solidFill>
                  <a:prstClr val="black"/>
                </a:solidFill>
              </a:rPr>
              <a:t>Альфа Банк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</a:rPr>
              <a:t>АО «Евразийский банк» 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12511"/>
              </p:ext>
            </p:extLst>
          </p:nvPr>
        </p:nvGraphicFramePr>
        <p:xfrm>
          <a:off x="27334" y="929868"/>
          <a:ext cx="4194622" cy="291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761729"/>
              </p:ext>
            </p:extLst>
          </p:nvPr>
        </p:nvGraphicFramePr>
        <p:xfrm>
          <a:off x="4499991" y="929868"/>
          <a:ext cx="4467797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3.202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</a:t>
            </a:r>
            <a:r>
              <a:rPr lang="ru-RU" sz="1100" dirty="0" smtClean="0">
                <a:cs typeface="Times New Roman" pitchFamily="18" charset="0"/>
              </a:rPr>
              <a:t>3.202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8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cs typeface="Times New Roman" pitchFamily="18" charset="0"/>
              </a:rPr>
              <a:t>1 </a:t>
            </a:r>
            <a:r>
              <a:rPr lang="ru-RU" sz="1100" b="1" dirty="0" smtClean="0">
                <a:cs typeface="Times New Roman" pitchFamily="18" charset="0"/>
              </a:rPr>
              <a:t>130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522 </a:t>
            </a:r>
            <a:r>
              <a:rPr lang="ru-RU" sz="1100" b="1" dirty="0"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55745"/>
              </p:ext>
            </p:extLst>
          </p:nvPr>
        </p:nvGraphicFramePr>
        <p:xfrm>
          <a:off x="107504" y="1105577"/>
          <a:ext cx="4419113" cy="265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71348"/>
              </p:ext>
            </p:extLst>
          </p:nvPr>
        </p:nvGraphicFramePr>
        <p:xfrm>
          <a:off x="4869791" y="895948"/>
          <a:ext cx="3960440" cy="340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3.202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ДБ «АО Сбербанк» </a:t>
            </a:r>
            <a:r>
              <a:rPr lang="ru-RU" altLang="en-US" sz="1100" dirty="0" smtClean="0">
                <a:solidFill>
                  <a:srgbClr val="000000"/>
                </a:solidFill>
              </a:rPr>
              <a:t> 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ДБ АО «Сбербанк»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22665"/>
              </p:ext>
            </p:extLst>
          </p:nvPr>
        </p:nvGraphicFramePr>
        <p:xfrm>
          <a:off x="179512" y="1131590"/>
          <a:ext cx="38733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310497"/>
              </p:ext>
            </p:extLst>
          </p:nvPr>
        </p:nvGraphicFramePr>
        <p:xfrm>
          <a:off x="4448176" y="1059581"/>
          <a:ext cx="4445000" cy="314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>
                <a:solidFill>
                  <a:srgbClr val="0070C0"/>
                </a:solidFill>
              </a:rPr>
            </a:br>
            <a:endParaRPr lang="ru-RU" altLang="ru-RU" sz="2000" b="1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699 </a:t>
            </a:r>
            <a:r>
              <a:rPr lang="ru-RU" sz="1000" b="1" dirty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40,3 </a:t>
            </a:r>
            <a:r>
              <a:rPr lang="ru-RU" sz="1000" b="1" dirty="0">
                <a:cs typeface="Times New Roman" pitchFamily="18" charset="0"/>
              </a:rPr>
              <a:t>млрд.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18,7млрд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55382"/>
              </p:ext>
            </p:extLst>
          </p:nvPr>
        </p:nvGraphicFramePr>
        <p:xfrm>
          <a:off x="539552" y="771549"/>
          <a:ext cx="7992888" cy="338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417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837</cp:revision>
  <cp:lastPrinted>2020-02-11T07:16:18Z</cp:lastPrinted>
  <dcterms:created xsi:type="dcterms:W3CDTF">2017-09-15T07:18:06Z</dcterms:created>
  <dcterms:modified xsi:type="dcterms:W3CDTF">2021-03-11T04:49:28Z</dcterms:modified>
</cp:coreProperties>
</file>